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21" d="100"/>
          <a:sy n="121" d="100"/>
        </p:scale>
        <p:origin x="5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63EB3C-7E38-47F0-81DA-CE09222C5AA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43146D3F-BDB2-41F7-B0CB-589246410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C307F647-3DB1-493C-B5D9-DDC6D6EF4D78}"/>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5" name="Fußzeilenplatzhalter 4">
            <a:extLst>
              <a:ext uri="{FF2B5EF4-FFF2-40B4-BE49-F238E27FC236}">
                <a16:creationId xmlns:a16="http://schemas.microsoft.com/office/drawing/2014/main" id="{3734ADB3-F091-4FA6-9EE6-6BD891A8E289}"/>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F46FA393-BD61-446D-B1C0-3FCFE71489BB}"/>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232994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6F348-4BDB-4ED4-BA70-FDD1360E8F25}"/>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BA3FF294-5766-409E-8492-3ECBB961752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66C6012-2F5E-42BA-B988-1F2FB96C983E}"/>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5" name="Fußzeilenplatzhalter 4">
            <a:extLst>
              <a:ext uri="{FF2B5EF4-FFF2-40B4-BE49-F238E27FC236}">
                <a16:creationId xmlns:a16="http://schemas.microsoft.com/office/drawing/2014/main" id="{131B26A4-7175-4E4C-B958-23B401CA80FE}"/>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EA24D08-F4D4-4B6A-BB80-622868E2BD88}"/>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54903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401A3A8-CA8A-438B-ABDE-66943B5E0D3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5897BAE2-FC03-4017-AC12-43A4350D142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ABE90DD-95D1-42AB-A12C-7E027E8FEA78}"/>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5" name="Fußzeilenplatzhalter 4">
            <a:extLst>
              <a:ext uri="{FF2B5EF4-FFF2-40B4-BE49-F238E27FC236}">
                <a16:creationId xmlns:a16="http://schemas.microsoft.com/office/drawing/2014/main" id="{64E81449-5056-4CDA-B687-E926A3A24BD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AC6554B0-1AB8-4876-8CCD-A368C32BB7D4}"/>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40996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07C31E-48E5-439C-9A07-6166BD2673A4}"/>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882A82FA-E648-4AD1-9074-B09F306841A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A1E7BDA-B692-4798-A652-FC51C7E4BC1D}"/>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5" name="Fußzeilenplatzhalter 4">
            <a:extLst>
              <a:ext uri="{FF2B5EF4-FFF2-40B4-BE49-F238E27FC236}">
                <a16:creationId xmlns:a16="http://schemas.microsoft.com/office/drawing/2014/main" id="{0EE0CA0D-6207-4EEA-9DC2-76DA4F2DC101}"/>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8860B3A-1D46-4D84-BE8A-07F4C7D01ABE}"/>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308169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45167E-1E5F-4EA6-B9DA-5851AC8707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21CF5C42-D9FE-4546-B116-2687428331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03C2B68-59EE-45DE-9EFB-189D95563965}"/>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5" name="Fußzeilenplatzhalter 4">
            <a:extLst>
              <a:ext uri="{FF2B5EF4-FFF2-40B4-BE49-F238E27FC236}">
                <a16:creationId xmlns:a16="http://schemas.microsoft.com/office/drawing/2014/main" id="{47D41F91-B44A-4609-AE4E-4B5D621F3620}"/>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D20418E-81B0-4DAF-AE88-5F13781D3765}"/>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273174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59DC40-DD9F-4A9C-8966-7C0DDC65905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0F32DF27-F6C8-4CFF-AA35-888D709E61A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3227E96F-2F14-49E3-A743-FA2AE4691FA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D759CD6B-467E-4F39-95C3-A6C6BF984A8D}"/>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6" name="Fußzeilenplatzhalter 5">
            <a:extLst>
              <a:ext uri="{FF2B5EF4-FFF2-40B4-BE49-F238E27FC236}">
                <a16:creationId xmlns:a16="http://schemas.microsoft.com/office/drawing/2014/main" id="{31C6F917-8638-4DFE-BDB0-9150CB81752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D03214ED-C38F-4F39-A2F1-3452B047ED7A}"/>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165181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1851F1-E1B6-4AC6-AD2E-689124FBE7D3}"/>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07A914BF-897C-497A-815B-71474DA1D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56817F5-12B0-4463-880E-E46C27750AF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404A9330-71D0-4C34-9AF2-C0662520B8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2863E02-A8DE-4D7F-B44A-28D7D995A19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34B2F5B-204D-4169-85C7-5B19E2CA8C41}"/>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8" name="Fußzeilenplatzhalter 7">
            <a:extLst>
              <a:ext uri="{FF2B5EF4-FFF2-40B4-BE49-F238E27FC236}">
                <a16:creationId xmlns:a16="http://schemas.microsoft.com/office/drawing/2014/main" id="{D61C4023-D667-43EA-BE55-27B6FFECC194}"/>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F3A8D7A3-829C-4932-9ADD-608F30752725}"/>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50398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A012C1-B9CE-4AEA-85EC-BE059ECA0B9F}"/>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C89645E9-48D3-44DF-BEC0-C33C0D16FD55}"/>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4" name="Fußzeilenplatzhalter 3">
            <a:extLst>
              <a:ext uri="{FF2B5EF4-FFF2-40B4-BE49-F238E27FC236}">
                <a16:creationId xmlns:a16="http://schemas.microsoft.com/office/drawing/2014/main" id="{FABC6CD9-879C-40CE-B438-58DEE354B223}"/>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6DC736F3-9467-42B8-941D-F2284E652C7D}"/>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270149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536FB78-AF8A-4FEF-9B76-55BE1E2B1844}"/>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3" name="Fußzeilenplatzhalter 2">
            <a:extLst>
              <a:ext uri="{FF2B5EF4-FFF2-40B4-BE49-F238E27FC236}">
                <a16:creationId xmlns:a16="http://schemas.microsoft.com/office/drawing/2014/main" id="{EACDD160-8809-4A4B-A9CA-64E7B46D720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0647E25F-10E6-4C6B-AFAC-B8671865F486}"/>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45974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7529E-5C42-4B33-8436-D1420CE9FC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E4C3B799-A299-498D-BB19-8BDC5435C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EAD16942-E659-468A-8586-5CAF97859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8A87C68-8558-4581-BC76-E99B08ACE7E0}"/>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6" name="Fußzeilenplatzhalter 5">
            <a:extLst>
              <a:ext uri="{FF2B5EF4-FFF2-40B4-BE49-F238E27FC236}">
                <a16:creationId xmlns:a16="http://schemas.microsoft.com/office/drawing/2014/main" id="{98E5A365-A976-427B-88F6-B85D4A53328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92BC16C2-0F9E-4132-A4D7-DAB397314F79}"/>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70434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95799-DE53-4753-882A-5778EDEF621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707EBF99-6483-4BBE-8561-AB192D3AD6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1D751012-7B35-49B8-8C6B-908CD19DE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5060EBA-B16F-4B28-8190-20067C1D416A}"/>
              </a:ext>
            </a:extLst>
          </p:cNvPr>
          <p:cNvSpPr>
            <a:spLocks noGrp="1"/>
          </p:cNvSpPr>
          <p:nvPr>
            <p:ph type="dt" sz="half" idx="10"/>
          </p:nvPr>
        </p:nvSpPr>
        <p:spPr/>
        <p:txBody>
          <a:bodyPr/>
          <a:lstStyle/>
          <a:p>
            <a:fld id="{95B6A883-0B3A-4568-AB73-D98B425B5F60}" type="datetimeFigureOut">
              <a:rPr lang="de-CH" smtClean="0"/>
              <a:t>18.02.2021</a:t>
            </a:fld>
            <a:endParaRPr lang="de-CH"/>
          </a:p>
        </p:txBody>
      </p:sp>
      <p:sp>
        <p:nvSpPr>
          <p:cNvPr id="6" name="Fußzeilenplatzhalter 5">
            <a:extLst>
              <a:ext uri="{FF2B5EF4-FFF2-40B4-BE49-F238E27FC236}">
                <a16:creationId xmlns:a16="http://schemas.microsoft.com/office/drawing/2014/main" id="{0617414B-3F1D-4DE2-9995-0429A8C3E7BB}"/>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32649DE8-43E2-4A95-9769-D6E2F1B630DD}"/>
              </a:ext>
            </a:extLst>
          </p:cNvPr>
          <p:cNvSpPr>
            <a:spLocks noGrp="1"/>
          </p:cNvSpPr>
          <p:nvPr>
            <p:ph type="sldNum" sz="quarter" idx="12"/>
          </p:nvPr>
        </p:nvSpPr>
        <p:spPr/>
        <p:txBody>
          <a:bodyPr/>
          <a:lstStyle/>
          <a:p>
            <a:fld id="{5D274EC2-E110-4CF5-9EA3-270428D769E4}" type="slidenum">
              <a:rPr lang="de-CH" smtClean="0"/>
              <a:t>‹Nr.›</a:t>
            </a:fld>
            <a:endParaRPr lang="de-CH"/>
          </a:p>
        </p:txBody>
      </p:sp>
    </p:spTree>
    <p:extLst>
      <p:ext uri="{BB962C8B-B14F-4D97-AF65-F5344CB8AC3E}">
        <p14:creationId xmlns:p14="http://schemas.microsoft.com/office/powerpoint/2010/main" val="256445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7694BC0-2DDA-4305-B458-F9C458656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9652F37F-5DDB-48E6-8B5E-ABCC9180F7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30B5721-C5B3-4EB4-B51E-C2B21673D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6A883-0B3A-4568-AB73-D98B425B5F60}" type="datetimeFigureOut">
              <a:rPr lang="de-CH" smtClean="0"/>
              <a:t>18.02.2021</a:t>
            </a:fld>
            <a:endParaRPr lang="de-CH"/>
          </a:p>
        </p:txBody>
      </p:sp>
      <p:sp>
        <p:nvSpPr>
          <p:cNvPr id="5" name="Fußzeilenplatzhalter 4">
            <a:extLst>
              <a:ext uri="{FF2B5EF4-FFF2-40B4-BE49-F238E27FC236}">
                <a16:creationId xmlns:a16="http://schemas.microsoft.com/office/drawing/2014/main" id="{1A54F2AD-1DBA-4FF3-8FBF-F5FAD2DF8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2D37E9A6-764E-4C84-9589-7FC7BB6CA3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74EC2-E110-4CF5-9EA3-270428D769E4}" type="slidenum">
              <a:rPr lang="de-CH" smtClean="0"/>
              <a:t>‹Nr.›</a:t>
            </a:fld>
            <a:endParaRPr lang="de-CH"/>
          </a:p>
        </p:txBody>
      </p:sp>
    </p:spTree>
    <p:extLst>
      <p:ext uri="{BB962C8B-B14F-4D97-AF65-F5344CB8AC3E}">
        <p14:creationId xmlns:p14="http://schemas.microsoft.com/office/powerpoint/2010/main" val="2960689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25CB7C01-697D-4606-BF4E-E4D41FCF41D6}"/>
              </a:ext>
            </a:extLst>
          </p:cNvPr>
          <p:cNvSpPr>
            <a:spLocks noGrp="1"/>
          </p:cNvSpPr>
          <p:nvPr>
            <p:ph type="subTitle" idx="1"/>
          </p:nvPr>
        </p:nvSpPr>
        <p:spPr>
          <a:xfrm>
            <a:off x="563054" y="481973"/>
            <a:ext cx="10950278" cy="5765675"/>
          </a:xfrm>
        </p:spPr>
        <p:txBody>
          <a:bodyPr>
            <a:normAutofit fontScale="92500" lnSpcReduction="10000"/>
          </a:bodyPr>
          <a:lstStyle/>
          <a:p>
            <a:pPr algn="l"/>
            <a:r>
              <a:rPr lang="de-CH" sz="1800" b="0" i="0" u="none" strike="noStrike" baseline="0" dirty="0">
                <a:latin typeface="LTUnivers-BasicMedium"/>
              </a:rPr>
              <a:t>Fallbeispiel 1 – Formel 1[1]</a:t>
            </a:r>
          </a:p>
          <a:p>
            <a:pPr algn="l"/>
            <a:r>
              <a:rPr lang="de-CH" sz="1800" b="0" i="0" u="none" strike="noStrike" baseline="0" dirty="0">
                <a:latin typeface="LTUnivers-BasicLight"/>
              </a:rPr>
              <a:t>Die Formel 1 bietet Motorsport-Entertainment erster Klasse. Ab Anfang der 1970er-Jahre investierte der ehemalige Formel-1-Fahrer und Brabham-Teambesitzer Bernie Ecclestone seine Zeit, um die Formel 1zu </a:t>
            </a:r>
            <a:r>
              <a:rPr lang="de-CH" sz="1800" b="0" i="0" u="none" strike="noStrike" baseline="0" dirty="0">
                <a:latin typeface="LTUnivers-BasicMedium"/>
              </a:rPr>
              <a:t>professionalisieren und rentabler </a:t>
            </a:r>
            <a:r>
              <a:rPr lang="de-CH" sz="1800" b="0" i="0" u="none" strike="noStrike" baseline="0" dirty="0">
                <a:latin typeface="LTUnivers-BasicLight"/>
              </a:rPr>
              <a:t>zu machen. Der Umsatz der Formel 1 in Milliardenhöhe besteht aus Fernsehlizenzen, Werbebeiträgen, Eintrittstickets und Merchandisingmaterial.</a:t>
            </a:r>
          </a:p>
          <a:p>
            <a:pPr algn="l"/>
            <a:r>
              <a:rPr lang="de-CH" sz="1800" b="0" i="0" u="none" strike="noStrike" baseline="0" dirty="0">
                <a:latin typeface="LTUnivers-BasicLight"/>
              </a:rPr>
              <a:t>Allerdings kämpft die Formel 1 im neuen Jahrtausend mit einem </a:t>
            </a:r>
            <a:r>
              <a:rPr lang="de-CH" sz="1800" b="0" i="0" u="none" strike="noStrike" baseline="0" dirty="0">
                <a:latin typeface="LTUnivers-BasicMedium"/>
              </a:rPr>
              <a:t>Zuschauerschwund. </a:t>
            </a:r>
            <a:r>
              <a:rPr lang="de-CH" sz="1800" b="0" i="0" u="none" strike="noStrike" baseline="0" dirty="0">
                <a:latin typeface="LTUnivers-BasicLight"/>
              </a:rPr>
              <a:t>Im Jahr 2011 verfolgten noch 515 Mio. die Rennen am Fernsehen, im Jahr 2013 nur noch 450 Mio. Gleichzeitig ist die Begeisterung bei den Fans ungebrochen. Dies zeigen die Social-Media-Aktivitäten der Formel 1. Das Problem ist, dass die Formel 1 einen Grossteil des Umsatzes mit Fernsehlizenzen generiert. Die zunehmende Verbreitung von Pay-TV verdrängte das Gratisfernsehen. Jedoch war es für die Formel 1 schwierig, die Rennen nur auf Pay-TV-Kanälen zu zeigen, denn diese wollten in der Regel die Rechte für mehrere Länder. Die Distribution und das Pricing der Formel 1 waren und sind so aufgesetzt, dass die Rechte für jedes Land einzeln verhandelt werden. Social-Media-Aktivitäten sprechen ein anderes Zielpublikum an und führen nicht zwingend zu mehr Umsatz bei der Formel 1. Zudem machte die Dominanz von Sebastian Vettel die Rennen insgesamt </a:t>
            </a:r>
            <a:r>
              <a:rPr lang="de-CH" sz="1800" b="0" i="0" u="none" strike="noStrike" baseline="0" dirty="0">
                <a:latin typeface="LTUnivers-BasicMedium"/>
              </a:rPr>
              <a:t>langweiliger. </a:t>
            </a:r>
            <a:r>
              <a:rPr lang="de-CH" sz="1800" b="0" i="0" u="none" strike="noStrike" baseline="0" dirty="0">
                <a:latin typeface="LTUnivers-BasicLight"/>
              </a:rPr>
              <a:t>Besonders deutlich war das 2011, als in 19 Rennen nur acht verschiedene Fahrer einmal in Führung lagen und Sebastian Vettel 739 Runden (3 800 Kilometer) an der Spitze fuhr.</a:t>
            </a:r>
          </a:p>
          <a:p>
            <a:pPr algn="l"/>
            <a:r>
              <a:rPr lang="de-CH" sz="1800" b="0" i="0" u="none" strike="noStrike" baseline="0" dirty="0">
                <a:latin typeface="LTUnivers-BasicLight"/>
              </a:rPr>
              <a:t>Um die Rennen interessanter zu gestalten, wurde unter anderem das </a:t>
            </a:r>
            <a:r>
              <a:rPr lang="de-CH" sz="1800" b="0" i="0" u="none" strike="noStrike" baseline="0" dirty="0">
                <a:latin typeface="LTUnivers-BasicMedium"/>
              </a:rPr>
              <a:t>Reifenreglement </a:t>
            </a:r>
            <a:r>
              <a:rPr lang="de-CH" sz="1800" b="0" i="0" u="none" strike="noStrike" baseline="0" dirty="0">
                <a:latin typeface="LTUnivers-BasicLight"/>
              </a:rPr>
              <a:t>geändert und Pirelli mit der Lieferung aller Reifen für alle Teams beauftragt. Die Fahrer müssen nun zwingend einmal im Rennen, meistens zweimal, einen Reifenwechsel vornehmen. «Wir werden nun viele Boxenstopps sehen, die das Rennen doppelt interessant machen. Erstens ändert jeder Boxenstopp die Rangliste. Zweitens sind die Boxenstopps ein Rennen im Rennen, sagte der Pirelli-Sportchef Paul </a:t>
            </a:r>
            <a:r>
              <a:rPr lang="de-CH" sz="1800" b="0" i="0" u="none" strike="noStrike" baseline="0" dirty="0" err="1">
                <a:latin typeface="LTUnivers-BasicLight"/>
              </a:rPr>
              <a:t>Hembery</a:t>
            </a:r>
            <a:r>
              <a:rPr lang="de-CH" sz="1800" b="0" i="0" u="none" strike="noStrike" baseline="0" dirty="0">
                <a:latin typeface="LTUnivers-BasicLight"/>
              </a:rPr>
              <a:t>.</a:t>
            </a:r>
          </a:p>
          <a:p>
            <a:pPr algn="l"/>
            <a:r>
              <a:rPr lang="de-CH" sz="1800" b="0" i="0" u="none" strike="noStrike" baseline="0" dirty="0">
                <a:latin typeface="LTUnivers-BasicLight"/>
              </a:rPr>
              <a:t>Einige Fahrer beklagten sich allerdings, dass die neuen Reifen </a:t>
            </a:r>
            <a:r>
              <a:rPr lang="de-CH" sz="1800" b="0" i="0" u="none" strike="noStrike" baseline="0" dirty="0">
                <a:latin typeface="LTUnivers-BasicMedium"/>
              </a:rPr>
              <a:t>weniger sicher </a:t>
            </a:r>
            <a:r>
              <a:rPr lang="de-CH" sz="1800" b="0" i="0" u="none" strike="noStrike" baseline="0" dirty="0">
                <a:latin typeface="LTUnivers-BasicLight"/>
              </a:rPr>
              <a:t>sind und häufiger zu Unfällen führen. Pirelli </a:t>
            </a:r>
            <a:r>
              <a:rPr lang="de-CH" sz="1800" b="0" i="0" u="none" strike="noStrike" baseline="0" dirty="0" err="1">
                <a:latin typeface="LTUnivers-BasicLight"/>
              </a:rPr>
              <a:t>streitete</a:t>
            </a:r>
            <a:r>
              <a:rPr lang="de-CH" sz="1800" b="0" i="0" u="none" strike="noStrike" baseline="0" dirty="0">
                <a:latin typeface="LTUnivers-BasicLight"/>
              </a:rPr>
              <a:t> das ab mit dem Hinweis, dass alle Zwischenfälle ausschliesslich durch die falsche Montage der Reifen verursacht worden seien. Legendär wurde der Tweet von Nico Rosberg (@nico_rosberg): «Habe mich soeben bei 320 km/h in Bahrain gedreht. Ohne Vorwarnung ist der Reifen geplatzt. Dafür brauche ich jetzt etwas Toilettenpapier.»</a:t>
            </a:r>
            <a:endParaRPr lang="de-CH" dirty="0"/>
          </a:p>
        </p:txBody>
      </p:sp>
    </p:spTree>
    <p:extLst>
      <p:ext uri="{BB962C8B-B14F-4D97-AF65-F5344CB8AC3E}">
        <p14:creationId xmlns:p14="http://schemas.microsoft.com/office/powerpoint/2010/main" val="420580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4E7BB549-52C1-45E1-A5B7-29964CA08589}"/>
              </a:ext>
            </a:extLst>
          </p:cNvPr>
          <p:cNvPicPr>
            <a:picLocks noChangeAspect="1"/>
          </p:cNvPicPr>
          <p:nvPr/>
        </p:nvPicPr>
        <p:blipFill>
          <a:blip r:embed="rId2"/>
          <a:stretch>
            <a:fillRect/>
          </a:stretch>
        </p:blipFill>
        <p:spPr>
          <a:xfrm>
            <a:off x="0" y="1656808"/>
            <a:ext cx="12192000" cy="3544383"/>
          </a:xfrm>
          <a:prstGeom prst="rect">
            <a:avLst/>
          </a:prstGeom>
        </p:spPr>
      </p:pic>
    </p:spTree>
    <p:extLst>
      <p:ext uri="{BB962C8B-B14F-4D97-AF65-F5344CB8AC3E}">
        <p14:creationId xmlns:p14="http://schemas.microsoft.com/office/powerpoint/2010/main" val="361291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21A397F3-6459-46AB-9FEA-35D15C28319F}"/>
              </a:ext>
            </a:extLst>
          </p:cNvPr>
          <p:cNvPicPr>
            <a:picLocks noChangeAspect="1"/>
          </p:cNvPicPr>
          <p:nvPr/>
        </p:nvPicPr>
        <p:blipFill>
          <a:blip r:embed="rId2"/>
          <a:stretch>
            <a:fillRect/>
          </a:stretch>
        </p:blipFill>
        <p:spPr>
          <a:xfrm>
            <a:off x="1953409" y="0"/>
            <a:ext cx="8285182" cy="6858000"/>
          </a:xfrm>
          <a:prstGeom prst="rect">
            <a:avLst/>
          </a:prstGeom>
        </p:spPr>
      </p:pic>
    </p:spTree>
    <p:extLst>
      <p:ext uri="{BB962C8B-B14F-4D97-AF65-F5344CB8AC3E}">
        <p14:creationId xmlns:p14="http://schemas.microsoft.com/office/powerpoint/2010/main" val="674289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5901A23-FC7B-4FD8-A291-7D2C76B3D844}"/>
              </a:ext>
            </a:extLst>
          </p:cNvPr>
          <p:cNvPicPr>
            <a:picLocks noChangeAspect="1"/>
          </p:cNvPicPr>
          <p:nvPr/>
        </p:nvPicPr>
        <p:blipFill>
          <a:blip r:embed="rId2"/>
          <a:stretch>
            <a:fillRect/>
          </a:stretch>
        </p:blipFill>
        <p:spPr>
          <a:xfrm>
            <a:off x="0" y="1751018"/>
            <a:ext cx="12192000" cy="3355964"/>
          </a:xfrm>
          <a:prstGeom prst="rect">
            <a:avLst/>
          </a:prstGeom>
        </p:spPr>
      </p:pic>
    </p:spTree>
    <p:extLst>
      <p:ext uri="{BB962C8B-B14F-4D97-AF65-F5344CB8AC3E}">
        <p14:creationId xmlns:p14="http://schemas.microsoft.com/office/powerpoint/2010/main" val="1272995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5F9C2D1-EE8B-4123-A801-0AD0081541D4}"/>
              </a:ext>
            </a:extLst>
          </p:cNvPr>
          <p:cNvPicPr>
            <a:picLocks noChangeAspect="1"/>
          </p:cNvPicPr>
          <p:nvPr/>
        </p:nvPicPr>
        <p:blipFill>
          <a:blip r:embed="rId2"/>
          <a:stretch>
            <a:fillRect/>
          </a:stretch>
        </p:blipFill>
        <p:spPr>
          <a:xfrm>
            <a:off x="1141358" y="0"/>
            <a:ext cx="9909283" cy="6858000"/>
          </a:xfrm>
          <a:prstGeom prst="rect">
            <a:avLst/>
          </a:prstGeom>
        </p:spPr>
      </p:pic>
    </p:spTree>
    <p:extLst>
      <p:ext uri="{BB962C8B-B14F-4D97-AF65-F5344CB8AC3E}">
        <p14:creationId xmlns:p14="http://schemas.microsoft.com/office/powerpoint/2010/main" val="77732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B0C852AD-3D4C-42A5-BEB6-5B042865C3A2}"/>
              </a:ext>
            </a:extLst>
          </p:cNvPr>
          <p:cNvPicPr>
            <a:picLocks noChangeAspect="1"/>
          </p:cNvPicPr>
          <p:nvPr/>
        </p:nvPicPr>
        <p:blipFill>
          <a:blip r:embed="rId2"/>
          <a:stretch>
            <a:fillRect/>
          </a:stretch>
        </p:blipFill>
        <p:spPr>
          <a:xfrm>
            <a:off x="0" y="1226110"/>
            <a:ext cx="12192000" cy="4405779"/>
          </a:xfrm>
          <a:prstGeom prst="rect">
            <a:avLst/>
          </a:prstGeom>
        </p:spPr>
      </p:pic>
    </p:spTree>
    <p:extLst>
      <p:ext uri="{BB962C8B-B14F-4D97-AF65-F5344CB8AC3E}">
        <p14:creationId xmlns:p14="http://schemas.microsoft.com/office/powerpoint/2010/main" val="181621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0796E1-7410-4C3D-8705-1588A9F60592}"/>
              </a:ext>
            </a:extLst>
          </p:cNvPr>
          <p:cNvSpPr>
            <a:spLocks noGrp="1"/>
          </p:cNvSpPr>
          <p:nvPr>
            <p:ph type="title"/>
          </p:nvPr>
        </p:nvSpPr>
        <p:spPr/>
        <p:txBody>
          <a:bodyPr/>
          <a:lstStyle/>
          <a:p>
            <a:endParaRPr lang="de-CH"/>
          </a:p>
        </p:txBody>
      </p:sp>
      <p:sp>
        <p:nvSpPr>
          <p:cNvPr id="3" name="Inhaltsplatzhalter 2">
            <a:extLst>
              <a:ext uri="{FF2B5EF4-FFF2-40B4-BE49-F238E27FC236}">
                <a16:creationId xmlns:a16="http://schemas.microsoft.com/office/drawing/2014/main" id="{97B3E825-31EC-441E-A0A1-66F65C3F36C1}"/>
              </a:ext>
            </a:extLst>
          </p:cNvPr>
          <p:cNvSpPr>
            <a:spLocks noGrp="1"/>
          </p:cNvSpPr>
          <p:nvPr>
            <p:ph idx="1"/>
          </p:nvPr>
        </p:nvSpPr>
        <p:spPr/>
        <p:txBody>
          <a:bodyPr/>
          <a:lstStyle/>
          <a:p>
            <a:endParaRPr lang="de-CH"/>
          </a:p>
        </p:txBody>
      </p:sp>
    </p:spTree>
    <p:extLst>
      <p:ext uri="{BB962C8B-B14F-4D97-AF65-F5344CB8AC3E}">
        <p14:creationId xmlns:p14="http://schemas.microsoft.com/office/powerpoint/2010/main" val="266124568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405</Words>
  <Application>Microsoft Office PowerPoint</Application>
  <PresentationFormat>Breitbild</PresentationFormat>
  <Paragraphs>5</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Calibri Light</vt:lpstr>
      <vt:lpstr>LTUnivers-BasicLight</vt:lpstr>
      <vt:lpstr>LTUnivers-BasicMedium</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Markus Föhn</dc:creator>
  <cp:lastModifiedBy>Markus Föhn</cp:lastModifiedBy>
  <cp:revision>1</cp:revision>
  <dcterms:created xsi:type="dcterms:W3CDTF">2021-02-18T15:07:44Z</dcterms:created>
  <dcterms:modified xsi:type="dcterms:W3CDTF">2021-02-18T15:16:31Z</dcterms:modified>
</cp:coreProperties>
</file>